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7" r:id="rId2"/>
    <p:sldId id="801" r:id="rId3"/>
    <p:sldId id="804" r:id="rId4"/>
    <p:sldId id="817" r:id="rId5"/>
    <p:sldId id="818" r:id="rId6"/>
    <p:sldId id="808" r:id="rId7"/>
    <p:sldId id="764" r:id="rId8"/>
    <p:sldId id="756" r:id="rId9"/>
    <p:sldId id="813" r:id="rId10"/>
    <p:sldId id="766" r:id="rId11"/>
    <p:sldId id="767" r:id="rId12"/>
    <p:sldId id="768" r:id="rId13"/>
    <p:sldId id="811" r:id="rId14"/>
    <p:sldId id="769" r:id="rId15"/>
    <p:sldId id="770" r:id="rId16"/>
    <p:sldId id="775" r:id="rId17"/>
    <p:sldId id="761" r:id="rId18"/>
    <p:sldId id="762" r:id="rId19"/>
    <p:sldId id="776" r:id="rId20"/>
    <p:sldId id="777" r:id="rId21"/>
    <p:sldId id="814" r:id="rId22"/>
    <p:sldId id="773" r:id="rId23"/>
    <p:sldId id="771" r:id="rId24"/>
    <p:sldId id="772" r:id="rId25"/>
    <p:sldId id="779" r:id="rId26"/>
    <p:sldId id="7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>
        <p:scale>
          <a:sx n="75" d="100"/>
          <a:sy n="75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E2E74-D6D8-4390-8435-1A608F0B833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8D79C1-4395-4A3B-9AF3-B94ED1CE8D84}">
      <dgm:prSet phldrT="[Texto]"/>
      <dgm:spPr/>
      <dgm:t>
        <a:bodyPr/>
        <a:lstStyle/>
        <a:p>
          <a:r>
            <a:rPr lang="es-ES" b="1" dirty="0">
              <a:latin typeface="Segoe UI Light" panose="020B0502040204020203" pitchFamily="34" charset="0"/>
              <a:cs typeface="Segoe UI Light" panose="020B0502040204020203" pitchFamily="34" charset="0"/>
            </a:rPr>
            <a:t>DD.PP.</a:t>
          </a:r>
        </a:p>
      </dgm:t>
    </dgm:pt>
    <dgm:pt modelId="{5B7E52C7-03F9-4FD2-B233-6C5B0BBAD588}" type="sibTrans" cxnId="{7632986D-C842-4861-A40D-5CC431042DC5}">
      <dgm:prSet/>
      <dgm:spPr/>
      <dgm:t>
        <a:bodyPr/>
        <a:lstStyle/>
        <a:p>
          <a:endParaRPr lang="es-ES"/>
        </a:p>
      </dgm:t>
    </dgm:pt>
    <dgm:pt modelId="{9FC2DDA5-7A1F-4F97-A451-68C5648ED137}" type="parTrans" cxnId="{7632986D-C842-4861-A40D-5CC431042DC5}">
      <dgm:prSet/>
      <dgm:spPr/>
      <dgm:t>
        <a:bodyPr/>
        <a:lstStyle/>
        <a:p>
          <a:endParaRPr lang="es-ES"/>
        </a:p>
      </dgm:t>
    </dgm:pt>
    <dgm:pt modelId="{9D4DAA83-691B-48C7-B0E0-42029B596ED2}" type="pres">
      <dgm:prSet presAssocID="{DFFE2E74-D6D8-4390-8435-1A608F0B8339}" presName="diagram" presStyleCnt="0">
        <dgm:presLayoutVars>
          <dgm:dir/>
          <dgm:resizeHandles val="exact"/>
        </dgm:presLayoutVars>
      </dgm:prSet>
      <dgm:spPr/>
    </dgm:pt>
    <dgm:pt modelId="{2A5FCFB6-3A7E-4D01-AAB2-45AA78DC79F6}" type="pres">
      <dgm:prSet presAssocID="{718D79C1-4395-4A3B-9AF3-B94ED1CE8D84}" presName="node" presStyleLbl="node1" presStyleIdx="0" presStyleCnt="1" custLinFactNeighborX="-2160" custLinFactNeighborY="-26269">
        <dgm:presLayoutVars>
          <dgm:bulletEnabled val="1"/>
        </dgm:presLayoutVars>
      </dgm:prSet>
      <dgm:spPr/>
    </dgm:pt>
  </dgm:ptLst>
  <dgm:cxnLst>
    <dgm:cxn modelId="{7632986D-C842-4861-A40D-5CC431042DC5}" srcId="{DFFE2E74-D6D8-4390-8435-1A608F0B8339}" destId="{718D79C1-4395-4A3B-9AF3-B94ED1CE8D84}" srcOrd="0" destOrd="0" parTransId="{9FC2DDA5-7A1F-4F97-A451-68C5648ED137}" sibTransId="{5B7E52C7-03F9-4FD2-B233-6C5B0BBAD588}"/>
    <dgm:cxn modelId="{AEE1BD9E-81CA-48E9-B20D-42E52502E3BE}" type="presOf" srcId="{718D79C1-4395-4A3B-9AF3-B94ED1CE8D84}" destId="{2A5FCFB6-3A7E-4D01-AAB2-45AA78DC79F6}" srcOrd="0" destOrd="0" presId="urn:microsoft.com/office/officeart/2005/8/layout/default"/>
    <dgm:cxn modelId="{D0104BAF-C039-4BFF-8D11-B3F54F189CB6}" type="presOf" srcId="{DFFE2E74-D6D8-4390-8435-1A608F0B8339}" destId="{9D4DAA83-691B-48C7-B0E0-42029B596ED2}" srcOrd="0" destOrd="0" presId="urn:microsoft.com/office/officeart/2005/8/layout/default"/>
    <dgm:cxn modelId="{7074BB39-7C9D-4A02-B350-7434F3869421}" type="presParOf" srcId="{9D4DAA83-691B-48C7-B0E0-42029B596ED2}" destId="{2A5FCFB6-3A7E-4D01-AAB2-45AA78DC79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CFB6-3A7E-4D01-AAB2-45AA78DC79F6}">
      <dsp:nvSpPr>
        <dsp:cNvPr id="0" name=""/>
        <dsp:cNvSpPr/>
      </dsp:nvSpPr>
      <dsp:spPr>
        <a:xfrm>
          <a:off x="51679" y="0"/>
          <a:ext cx="2795860" cy="1677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DD.PP.</a:t>
          </a:r>
        </a:p>
      </dsp:txBody>
      <dsp:txXfrm>
        <a:off x="51679" y="0"/>
        <a:ext cx="2795860" cy="16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32" name="20 Imagen">
            <a:extLst>
              <a:ext uri="{FF2B5EF4-FFF2-40B4-BE49-F238E27FC236}">
                <a16:creationId xmlns:a16="http://schemas.microsoft.com/office/drawing/2014/main" id="{430D5FBD-B482-BB4A-9301-18BC9920C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01342"/>
            <a:ext cx="1573993" cy="278591"/>
          </a:xfrm>
          <a:prstGeom prst="rect">
            <a:avLst/>
          </a:prstGeom>
        </p:spPr>
      </p:pic>
      <p:pic>
        <p:nvPicPr>
          <p:cNvPr id="33" name="13 Imagen">
            <a:extLst>
              <a:ext uri="{FF2B5EF4-FFF2-40B4-BE49-F238E27FC236}">
                <a16:creationId xmlns:a16="http://schemas.microsoft.com/office/drawing/2014/main" id="{1614DC5D-6C2F-1EA5-614A-AE58BB2D4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5" y="6506182"/>
            <a:ext cx="739031" cy="276556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FA19A1B-94ED-D97B-CAA8-956C3AF3A0AC}"/>
              </a:ext>
            </a:extLst>
          </p:cNvPr>
          <p:cNvSpPr/>
          <p:nvPr userDrawn="1"/>
        </p:nvSpPr>
        <p:spPr>
          <a:xfrm>
            <a:off x="2639619" y="6483867"/>
            <a:ext cx="8942781" cy="373228"/>
          </a:xfrm>
          <a:prstGeom prst="roundRect">
            <a:avLst>
              <a:gd name="adj" fmla="val 0"/>
            </a:avLst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5" name="Google Shape;3059;p59">
            <a:extLst>
              <a:ext uri="{FF2B5EF4-FFF2-40B4-BE49-F238E27FC236}">
                <a16:creationId xmlns:a16="http://schemas.microsoft.com/office/drawing/2014/main" id="{3D0CC75D-C605-BA0B-2FF8-376E3B7CC716}"/>
              </a:ext>
            </a:extLst>
          </p:cNvPr>
          <p:cNvSpPr txBox="1">
            <a:spLocks/>
          </p:cNvSpPr>
          <p:nvPr userDrawn="1"/>
        </p:nvSpPr>
        <p:spPr>
          <a:xfrm flipH="1">
            <a:off x="2751966" y="6447565"/>
            <a:ext cx="8830433" cy="4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133"/>
              </a:spcAft>
            </a:pP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Subdirección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General  de IT,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prestaciones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económicas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Sistema de la Seguridad Social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modalidad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no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contributiva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OPCP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0A9CC60-C02A-DCDF-8C48-181450C91A7C}"/>
              </a:ext>
            </a:extLst>
          </p:cNvPr>
          <p:cNvSpPr/>
          <p:nvPr userDrawn="1"/>
        </p:nvSpPr>
        <p:spPr>
          <a:xfrm>
            <a:off x="0" y="1"/>
            <a:ext cx="11184565" cy="731836"/>
          </a:xfrm>
          <a:prstGeom prst="rect">
            <a:avLst/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F334C4B3-3625-E486-D685-7B99AF7D3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87" y="78205"/>
            <a:ext cx="590551" cy="575424"/>
          </a:xfrm>
          <a:prstGeom prst="rect">
            <a:avLst/>
          </a:prstGeom>
        </p:spPr>
      </p:pic>
      <p:sp>
        <p:nvSpPr>
          <p:cNvPr id="39" name="Google Shape;15;p3">
            <a:extLst>
              <a:ext uri="{FF2B5EF4-FFF2-40B4-BE49-F238E27FC236}">
                <a16:creationId xmlns:a16="http://schemas.microsoft.com/office/drawing/2014/main" id="{23662B55-9370-8024-5A93-1DDC753118E6}"/>
              </a:ext>
            </a:extLst>
          </p:cNvPr>
          <p:cNvSpPr/>
          <p:nvPr userDrawn="1"/>
        </p:nvSpPr>
        <p:spPr>
          <a:xfrm rot="5400000">
            <a:off x="6044865" y="-5314582"/>
            <a:ext cx="126523" cy="12216257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92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57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9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1C5D8-57FB-FF40-8D01-4ACF03FB0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3CE945-A2C2-FEC3-3A12-3EA969309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F8048-CD71-31C4-26B2-0D5BE04F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CB5F-F57A-406A-B999-BB6592C16FAF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A300F-B628-76AA-C1D1-7A8916CF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F44D0-E495-6C2C-DB66-D80E2D2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56A8-6749-4D18-B8E4-2C01AA58F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32" name="20 Imagen">
            <a:extLst>
              <a:ext uri="{FF2B5EF4-FFF2-40B4-BE49-F238E27FC236}">
                <a16:creationId xmlns:a16="http://schemas.microsoft.com/office/drawing/2014/main" id="{430D5FBD-B482-BB4A-9301-18BC9920C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01342"/>
            <a:ext cx="1573993" cy="278591"/>
          </a:xfrm>
          <a:prstGeom prst="rect">
            <a:avLst/>
          </a:prstGeom>
        </p:spPr>
      </p:pic>
      <p:pic>
        <p:nvPicPr>
          <p:cNvPr id="33" name="13 Imagen">
            <a:extLst>
              <a:ext uri="{FF2B5EF4-FFF2-40B4-BE49-F238E27FC236}">
                <a16:creationId xmlns:a16="http://schemas.microsoft.com/office/drawing/2014/main" id="{1614DC5D-6C2F-1EA5-614A-AE58BB2D4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5" y="6506182"/>
            <a:ext cx="739031" cy="276556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FA19A1B-94ED-D97B-CAA8-956C3AF3A0AC}"/>
              </a:ext>
            </a:extLst>
          </p:cNvPr>
          <p:cNvSpPr/>
          <p:nvPr userDrawn="1"/>
        </p:nvSpPr>
        <p:spPr>
          <a:xfrm>
            <a:off x="2639619" y="6483867"/>
            <a:ext cx="8942781" cy="373228"/>
          </a:xfrm>
          <a:prstGeom prst="roundRect">
            <a:avLst>
              <a:gd name="adj" fmla="val 0"/>
            </a:avLst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5" name="Google Shape;3059;p59">
            <a:extLst>
              <a:ext uri="{FF2B5EF4-FFF2-40B4-BE49-F238E27FC236}">
                <a16:creationId xmlns:a16="http://schemas.microsoft.com/office/drawing/2014/main" id="{3D0CC75D-C605-BA0B-2FF8-376E3B7CC716}"/>
              </a:ext>
            </a:extLst>
          </p:cNvPr>
          <p:cNvSpPr txBox="1">
            <a:spLocks/>
          </p:cNvSpPr>
          <p:nvPr userDrawn="1"/>
        </p:nvSpPr>
        <p:spPr>
          <a:xfrm flipH="1">
            <a:off x="2751966" y="6447565"/>
            <a:ext cx="8830433" cy="4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133"/>
              </a:spcAft>
            </a:pP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Subdirección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General  de IT,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prestaciones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económicas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Sistema de la Seguridad Social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modalidad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no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contributiva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OPCP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0A9CC60-C02A-DCDF-8C48-181450C91A7C}"/>
              </a:ext>
            </a:extLst>
          </p:cNvPr>
          <p:cNvSpPr/>
          <p:nvPr userDrawn="1"/>
        </p:nvSpPr>
        <p:spPr>
          <a:xfrm>
            <a:off x="0" y="1"/>
            <a:ext cx="11184565" cy="731836"/>
          </a:xfrm>
          <a:prstGeom prst="rect">
            <a:avLst/>
          </a:prstGeom>
          <a:solidFill>
            <a:srgbClr val="92C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F334C4B3-3625-E486-D685-7B99AF7D3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87" y="78205"/>
            <a:ext cx="590551" cy="575424"/>
          </a:xfrm>
          <a:prstGeom prst="rect">
            <a:avLst/>
          </a:prstGeom>
        </p:spPr>
      </p:pic>
      <p:sp>
        <p:nvSpPr>
          <p:cNvPr id="39" name="Google Shape;15;p3">
            <a:extLst>
              <a:ext uri="{FF2B5EF4-FFF2-40B4-BE49-F238E27FC236}">
                <a16:creationId xmlns:a16="http://schemas.microsoft.com/office/drawing/2014/main" id="{23662B55-9370-8024-5A93-1DDC753118E6}"/>
              </a:ext>
            </a:extLst>
          </p:cNvPr>
          <p:cNvSpPr/>
          <p:nvPr userDrawn="1"/>
        </p:nvSpPr>
        <p:spPr>
          <a:xfrm rot="5400000">
            <a:off x="6044865" y="-5314582"/>
            <a:ext cx="126523" cy="12216257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91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32" name="20 Imagen">
            <a:extLst>
              <a:ext uri="{FF2B5EF4-FFF2-40B4-BE49-F238E27FC236}">
                <a16:creationId xmlns:a16="http://schemas.microsoft.com/office/drawing/2014/main" id="{430D5FBD-B482-BB4A-9301-18BC9920C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01342"/>
            <a:ext cx="1573993" cy="278591"/>
          </a:xfrm>
          <a:prstGeom prst="rect">
            <a:avLst/>
          </a:prstGeom>
        </p:spPr>
      </p:pic>
      <p:pic>
        <p:nvPicPr>
          <p:cNvPr id="33" name="13 Imagen">
            <a:extLst>
              <a:ext uri="{FF2B5EF4-FFF2-40B4-BE49-F238E27FC236}">
                <a16:creationId xmlns:a16="http://schemas.microsoft.com/office/drawing/2014/main" id="{1614DC5D-6C2F-1EA5-614A-AE58BB2D4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5" y="6506182"/>
            <a:ext cx="739031" cy="276556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FA19A1B-94ED-D97B-CAA8-956C3AF3A0AC}"/>
              </a:ext>
            </a:extLst>
          </p:cNvPr>
          <p:cNvSpPr/>
          <p:nvPr userDrawn="1"/>
        </p:nvSpPr>
        <p:spPr>
          <a:xfrm>
            <a:off x="2639619" y="6483867"/>
            <a:ext cx="8942781" cy="373228"/>
          </a:xfrm>
          <a:prstGeom prst="roundRect">
            <a:avLst>
              <a:gd name="adj" fmla="val 0"/>
            </a:avLst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5" name="Google Shape;3059;p59">
            <a:extLst>
              <a:ext uri="{FF2B5EF4-FFF2-40B4-BE49-F238E27FC236}">
                <a16:creationId xmlns:a16="http://schemas.microsoft.com/office/drawing/2014/main" id="{3D0CC75D-C605-BA0B-2FF8-376E3B7CC716}"/>
              </a:ext>
            </a:extLst>
          </p:cNvPr>
          <p:cNvSpPr txBox="1">
            <a:spLocks/>
          </p:cNvSpPr>
          <p:nvPr userDrawn="1"/>
        </p:nvSpPr>
        <p:spPr>
          <a:xfrm flipH="1">
            <a:off x="2751966" y="6447565"/>
            <a:ext cx="8830433" cy="4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133"/>
              </a:spcAft>
            </a:pP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Subdirección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General  de IT,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prestaciones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económicas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Sistema de la Seguridad Social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modalidad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no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contributiva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OPCP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0A9CC60-C02A-DCDF-8C48-181450C91A7C}"/>
              </a:ext>
            </a:extLst>
          </p:cNvPr>
          <p:cNvSpPr/>
          <p:nvPr userDrawn="1"/>
        </p:nvSpPr>
        <p:spPr>
          <a:xfrm>
            <a:off x="0" y="1"/>
            <a:ext cx="11184565" cy="731836"/>
          </a:xfrm>
          <a:prstGeom prst="rect">
            <a:avLst/>
          </a:prstGeom>
          <a:solidFill>
            <a:srgbClr val="ED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F334C4B3-3625-E486-D685-7B99AF7D3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87" y="78205"/>
            <a:ext cx="590551" cy="575424"/>
          </a:xfrm>
          <a:prstGeom prst="rect">
            <a:avLst/>
          </a:prstGeom>
        </p:spPr>
      </p:pic>
      <p:sp>
        <p:nvSpPr>
          <p:cNvPr id="39" name="Google Shape;15;p3">
            <a:extLst>
              <a:ext uri="{FF2B5EF4-FFF2-40B4-BE49-F238E27FC236}">
                <a16:creationId xmlns:a16="http://schemas.microsoft.com/office/drawing/2014/main" id="{23662B55-9370-8024-5A93-1DDC753118E6}"/>
              </a:ext>
            </a:extLst>
          </p:cNvPr>
          <p:cNvSpPr/>
          <p:nvPr userDrawn="1"/>
        </p:nvSpPr>
        <p:spPr>
          <a:xfrm rot="5400000">
            <a:off x="6044865" y="-5314582"/>
            <a:ext cx="126523" cy="12216257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19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55F5DA-FD66-87F1-31E1-AC9F76AB7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>
          <a:xfrm>
            <a:off x="4226843" y="366819"/>
            <a:ext cx="7965157" cy="5467135"/>
          </a:xfrm>
          <a:prstGeom prst="rect">
            <a:avLst/>
          </a:prstGeom>
        </p:spPr>
      </p:pic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AB72885-DF88-8450-82AB-1F40967228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5309663"/>
            <a:ext cx="1267341" cy="3644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C62E53-A582-A364-0E4F-368ACB5ECD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548681"/>
            <a:ext cx="4992555" cy="233889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4E80AB3-8E76-EBA4-0B6C-B78A51D87E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988157"/>
            <a:ext cx="5170599" cy="1334348"/>
          </a:xfrm>
          <a:prstGeom prst="rect">
            <a:avLst/>
          </a:prstGeom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3C14909-6491-10B0-F4A7-1A2AA2096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3" y="2595384"/>
            <a:ext cx="4655873" cy="588357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1667F8CB-120B-A038-71A8-C0C0DB2AD9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1" y="4197086"/>
            <a:ext cx="834977" cy="813589"/>
          </a:xfrm>
          <a:prstGeom prst="rect">
            <a:avLst/>
          </a:prstGeom>
        </p:spPr>
      </p:pic>
      <p:sp>
        <p:nvSpPr>
          <p:cNvPr id="10" name="Google Shape;3058;p59">
            <a:extLst>
              <a:ext uri="{FF2B5EF4-FFF2-40B4-BE49-F238E27FC236}">
                <a16:creationId xmlns:a16="http://schemas.microsoft.com/office/drawing/2014/main" id="{A954628E-061D-764E-3EF6-75CBE1AAADC3}"/>
              </a:ext>
            </a:extLst>
          </p:cNvPr>
          <p:cNvSpPr txBox="1">
            <a:spLocks/>
          </p:cNvSpPr>
          <p:nvPr userDrawn="1"/>
        </p:nvSpPr>
        <p:spPr>
          <a:xfrm flipH="1">
            <a:off x="249667" y="3321456"/>
            <a:ext cx="4818255" cy="6723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E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RD 1060/2022 </a:t>
            </a:r>
            <a:r>
              <a:rPr lang="es-ES" sz="2133" i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y</a:t>
            </a:r>
            <a:r>
              <a:rPr lang="es-E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Orden ISM/2/2023</a:t>
            </a:r>
          </a:p>
        </p:txBody>
      </p:sp>
      <p:pic>
        <p:nvPicPr>
          <p:cNvPr id="16" name="20 Imagen">
            <a:extLst>
              <a:ext uri="{FF2B5EF4-FFF2-40B4-BE49-F238E27FC236}">
                <a16:creationId xmlns:a16="http://schemas.microsoft.com/office/drawing/2014/main" id="{7DF416F4-3580-86A5-3AA7-E09A0582916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01342"/>
            <a:ext cx="1573993" cy="278591"/>
          </a:xfrm>
          <a:prstGeom prst="rect">
            <a:avLst/>
          </a:prstGeom>
        </p:spPr>
      </p:pic>
      <p:pic>
        <p:nvPicPr>
          <p:cNvPr id="17" name="13 Imagen">
            <a:extLst>
              <a:ext uri="{FF2B5EF4-FFF2-40B4-BE49-F238E27FC236}">
                <a16:creationId xmlns:a16="http://schemas.microsoft.com/office/drawing/2014/main" id="{A8BF2269-2F8A-41C9-414F-B8352B206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5" y="6506182"/>
            <a:ext cx="739031" cy="276556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9ABA557-861D-AA71-CA7E-4A8425298371}"/>
              </a:ext>
            </a:extLst>
          </p:cNvPr>
          <p:cNvSpPr/>
          <p:nvPr userDrawn="1"/>
        </p:nvSpPr>
        <p:spPr>
          <a:xfrm>
            <a:off x="2639619" y="6483867"/>
            <a:ext cx="9552381" cy="373228"/>
          </a:xfrm>
          <a:prstGeom prst="roundRect">
            <a:avLst>
              <a:gd name="adj" fmla="val 0"/>
            </a:avLst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9" name="Google Shape;3059;p59">
            <a:extLst>
              <a:ext uri="{FF2B5EF4-FFF2-40B4-BE49-F238E27FC236}">
                <a16:creationId xmlns:a16="http://schemas.microsoft.com/office/drawing/2014/main" id="{28997A1A-293A-E71D-98EC-0F17FF52EAEF}"/>
              </a:ext>
            </a:extLst>
          </p:cNvPr>
          <p:cNvSpPr txBox="1">
            <a:spLocks/>
          </p:cNvSpPr>
          <p:nvPr userDrawn="1"/>
        </p:nvSpPr>
        <p:spPr>
          <a:xfrm flipH="1">
            <a:off x="2751966" y="6447565"/>
            <a:ext cx="8830433" cy="4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133"/>
              </a:spcAft>
            </a:pP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Subdirección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General  de IT,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prestaciones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económicas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Sistema de la Seguridad Social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modalidad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no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contributiva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OPCP</a:t>
            </a:r>
          </a:p>
        </p:txBody>
      </p:sp>
    </p:spTree>
    <p:extLst>
      <p:ext uri="{BB962C8B-B14F-4D97-AF65-F5344CB8AC3E}">
        <p14:creationId xmlns:p14="http://schemas.microsoft.com/office/powerpoint/2010/main" val="307415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 Imagen">
            <a:extLst>
              <a:ext uri="{FF2B5EF4-FFF2-40B4-BE49-F238E27FC236}">
                <a16:creationId xmlns:a16="http://schemas.microsoft.com/office/drawing/2014/main" id="{392297A3-57B0-4288-CB3D-858D11FBE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01342"/>
            <a:ext cx="1573993" cy="278591"/>
          </a:xfrm>
          <a:prstGeom prst="rect">
            <a:avLst/>
          </a:prstGeom>
        </p:spPr>
      </p:pic>
      <p:pic>
        <p:nvPicPr>
          <p:cNvPr id="3" name="13 Imagen">
            <a:extLst>
              <a:ext uri="{FF2B5EF4-FFF2-40B4-BE49-F238E27FC236}">
                <a16:creationId xmlns:a16="http://schemas.microsoft.com/office/drawing/2014/main" id="{54744710-95C6-B4BC-ABA6-D18E467CB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575" y="6506182"/>
            <a:ext cx="739031" cy="2765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217DDEE-59B1-D409-7B44-DE06438E5AF5}"/>
              </a:ext>
            </a:extLst>
          </p:cNvPr>
          <p:cNvSpPr/>
          <p:nvPr userDrawn="1"/>
        </p:nvSpPr>
        <p:spPr>
          <a:xfrm>
            <a:off x="2639619" y="6483867"/>
            <a:ext cx="8942781" cy="373228"/>
          </a:xfrm>
          <a:prstGeom prst="roundRect">
            <a:avLst>
              <a:gd name="adj" fmla="val 0"/>
            </a:avLst>
          </a:prstGeom>
          <a:solidFill>
            <a:srgbClr val="17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Google Shape;3059;p59">
            <a:extLst>
              <a:ext uri="{FF2B5EF4-FFF2-40B4-BE49-F238E27FC236}">
                <a16:creationId xmlns:a16="http://schemas.microsoft.com/office/drawing/2014/main" id="{1CD62C6F-17D5-3423-3512-17C1B509EB0C}"/>
              </a:ext>
            </a:extLst>
          </p:cNvPr>
          <p:cNvSpPr txBox="1">
            <a:spLocks/>
          </p:cNvSpPr>
          <p:nvPr userDrawn="1"/>
        </p:nvSpPr>
        <p:spPr>
          <a:xfrm flipH="1">
            <a:off x="2751966" y="6447565"/>
            <a:ext cx="8830433" cy="41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133"/>
              </a:spcAft>
            </a:pP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Subdirección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General  de IT,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prestaciones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económicas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Sistema de la Seguridad Social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modalidad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no </a:t>
            </a:r>
            <a:r>
              <a:rPr lang="en-US" sz="1133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contributiva</a:t>
            </a:r>
            <a:r>
              <a:rPr lang="en-US" sz="113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 OPCP</a:t>
            </a:r>
          </a:p>
        </p:txBody>
      </p:sp>
    </p:spTree>
    <p:extLst>
      <p:ext uri="{BB962C8B-B14F-4D97-AF65-F5344CB8AC3E}">
        <p14:creationId xmlns:p14="http://schemas.microsoft.com/office/powerpoint/2010/main" val="320236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60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0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6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1F9D48-E8E3-46A6-936A-F99050423ABC}" type="datetimeFigureOut">
              <a:rPr lang="es-ES" smtClean="0"/>
              <a:t>04/09/2023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9F36C6-663C-4AA7-8BDB-F70453BAA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0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ómo solucionar problemas típicos de servicio al cliente? – Wholemeaning">
            <a:extLst>
              <a:ext uri="{FF2B5EF4-FFF2-40B4-BE49-F238E27FC236}">
                <a16:creationId xmlns:a16="http://schemas.microsoft.com/office/drawing/2014/main" id="{0B022637-C6EC-47D7-A750-077CEEF88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1094"/>
          <a:stretch/>
        </p:blipFill>
        <p:spPr bwMode="auto">
          <a:xfrm>
            <a:off x="27" y="13"/>
            <a:ext cx="12191973" cy="6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90;p22">
            <a:extLst>
              <a:ext uri="{FF2B5EF4-FFF2-40B4-BE49-F238E27FC236}">
                <a16:creationId xmlns:a16="http://schemas.microsoft.com/office/drawing/2014/main" id="{844E1C95-476B-5ADC-31A8-F8AAB38850F4}"/>
              </a:ext>
            </a:extLst>
          </p:cNvPr>
          <p:cNvSpPr txBox="1">
            <a:spLocks/>
          </p:cNvSpPr>
          <p:nvPr/>
        </p:nvSpPr>
        <p:spPr>
          <a:xfrm>
            <a:off x="602680" y="5650303"/>
            <a:ext cx="11210925" cy="76775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lIns="121920" tIns="60960" rIns="121920" bIns="60960" rtlCol="0" anchor="ctr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GESTIÓN DE INCIDENCIAS ACREDIT@</a:t>
            </a:r>
          </a:p>
        </p:txBody>
      </p:sp>
    </p:spTree>
    <p:extLst>
      <p:ext uri="{BB962C8B-B14F-4D97-AF65-F5344CB8AC3E}">
        <p14:creationId xmlns:p14="http://schemas.microsoft.com/office/powerpoint/2010/main" val="79557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5E48D338-1743-A89F-5F51-8D66A67DFCA3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0F97E5-20D8-7AE2-28AF-9C369196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55" y="2256545"/>
            <a:ext cx="10570889" cy="2811111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7B9E201A-741C-39FD-9B4F-4F9778DD078A}"/>
              </a:ext>
            </a:extLst>
          </p:cNvPr>
          <p:cNvSpPr txBox="1">
            <a:spLocks/>
          </p:cNvSpPr>
          <p:nvPr/>
        </p:nvSpPr>
        <p:spPr>
          <a:xfrm>
            <a:off x="2783632" y="947457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ADD068-5126-0D49-8789-0D755A4AB292}"/>
              </a:ext>
            </a:extLst>
          </p:cNvPr>
          <p:cNvSpPr txBox="1"/>
          <p:nvPr/>
        </p:nvSpPr>
        <p:spPr>
          <a:xfrm>
            <a:off x="4421602" y="1519491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>
            <a:extLst>
              <a:ext uri="{FF2B5EF4-FFF2-40B4-BE49-F238E27FC236}">
                <a16:creationId xmlns:a16="http://schemas.microsoft.com/office/drawing/2014/main" id="{96607B38-04FA-B68B-C42A-B3478D82E77F}"/>
              </a:ext>
            </a:extLst>
          </p:cNvPr>
          <p:cNvSpPr txBox="1">
            <a:spLocks/>
          </p:cNvSpPr>
          <p:nvPr/>
        </p:nvSpPr>
        <p:spPr>
          <a:xfrm>
            <a:off x="2980408" y="894773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5E9C03-D09E-23C8-1066-87A48ACE8A70}"/>
              </a:ext>
            </a:extLst>
          </p:cNvPr>
          <p:cNvSpPr txBox="1"/>
          <p:nvPr/>
        </p:nvSpPr>
        <p:spPr>
          <a:xfrm>
            <a:off x="4514683" y="1374833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58A458-CAE3-0518-14A3-77655476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" y="2883877"/>
            <a:ext cx="5638923" cy="1284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C69F55-7BDA-6F18-55BF-03C1F48F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79" y="2349549"/>
            <a:ext cx="3810330" cy="2353260"/>
          </a:xfrm>
          <a:prstGeom prst="rect">
            <a:avLst/>
          </a:prstGeom>
        </p:spPr>
      </p:pic>
      <p:sp>
        <p:nvSpPr>
          <p:cNvPr id="10" name="3 Título">
            <a:extLst>
              <a:ext uri="{FF2B5EF4-FFF2-40B4-BE49-F238E27FC236}">
                <a16:creationId xmlns:a16="http://schemas.microsoft.com/office/drawing/2014/main" id="{9A1825EF-F376-1513-2497-EB3A1C3C3088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</p:spTree>
    <p:extLst>
      <p:ext uri="{BB962C8B-B14F-4D97-AF65-F5344CB8AC3E}">
        <p14:creationId xmlns:p14="http://schemas.microsoft.com/office/powerpoint/2010/main" val="230094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753B8213-43C0-47E0-77F1-FA0ECDC31303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DF536E-A10F-5FBF-692D-54DECA13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94" y="4020477"/>
            <a:ext cx="9198200" cy="119956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ítulo 7">
            <a:extLst>
              <a:ext uri="{FF2B5EF4-FFF2-40B4-BE49-F238E27FC236}">
                <a16:creationId xmlns:a16="http://schemas.microsoft.com/office/drawing/2014/main" id="{4A2571E8-EE28-04A5-D381-66AF017FE829}"/>
              </a:ext>
            </a:extLst>
          </p:cNvPr>
          <p:cNvSpPr txBox="1">
            <a:spLocks/>
          </p:cNvSpPr>
          <p:nvPr/>
        </p:nvSpPr>
        <p:spPr>
          <a:xfrm>
            <a:off x="2537349" y="963434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19AD38-F7E7-90BA-5314-E8D3A8C7AAB5}"/>
              </a:ext>
            </a:extLst>
          </p:cNvPr>
          <p:cNvSpPr txBox="1"/>
          <p:nvPr/>
        </p:nvSpPr>
        <p:spPr>
          <a:xfrm>
            <a:off x="4209895" y="1547194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38B00B-683F-5DC4-9E2D-883966B6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40" y="2318784"/>
            <a:ext cx="9234754" cy="14328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699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4EBDD85-CF4F-8D16-B191-6D060D0D5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57840" r="2044" b="32384"/>
          <a:stretch/>
        </p:blipFill>
        <p:spPr>
          <a:xfrm>
            <a:off x="625500" y="3147119"/>
            <a:ext cx="11180034" cy="1228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31D418-1B7E-C2FA-1FD5-864D9E10A2C1}"/>
              </a:ext>
            </a:extLst>
          </p:cNvPr>
          <p:cNvSpPr txBox="1"/>
          <p:nvPr/>
        </p:nvSpPr>
        <p:spPr>
          <a:xfrm>
            <a:off x="238277" y="128588"/>
            <a:ext cx="8605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NUEVO APLICATIVO INCIDENCIAS ACREDIT@</a:t>
            </a:r>
            <a:endParaRPr lang="es-ES" dirty="0"/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2565C54D-1FE1-F869-272F-2E83B5AE75CC}"/>
              </a:ext>
            </a:extLst>
          </p:cNvPr>
          <p:cNvSpPr txBox="1">
            <a:spLocks/>
          </p:cNvSpPr>
          <p:nvPr/>
        </p:nvSpPr>
        <p:spPr>
          <a:xfrm>
            <a:off x="2537349" y="963434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9E4214-BB8B-5181-387D-096781986FAD}"/>
              </a:ext>
            </a:extLst>
          </p:cNvPr>
          <p:cNvSpPr txBox="1"/>
          <p:nvPr/>
        </p:nvSpPr>
        <p:spPr>
          <a:xfrm>
            <a:off x="4541119" y="1632009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5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13F3F237-E170-E7F2-50E0-71DAE608A037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68CE80-3542-EC30-2FF6-D569074B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98" y="2109867"/>
            <a:ext cx="6839434" cy="6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D797F6-98ED-335A-DECD-47B2B8187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98" y="3085600"/>
            <a:ext cx="6839434" cy="1631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ítulo 7">
            <a:extLst>
              <a:ext uri="{FF2B5EF4-FFF2-40B4-BE49-F238E27FC236}">
                <a16:creationId xmlns:a16="http://schemas.microsoft.com/office/drawing/2014/main" id="{3E6107F0-88CB-4417-C849-D14AC84762DA}"/>
              </a:ext>
            </a:extLst>
          </p:cNvPr>
          <p:cNvSpPr txBox="1">
            <a:spLocks/>
          </p:cNvSpPr>
          <p:nvPr/>
        </p:nvSpPr>
        <p:spPr>
          <a:xfrm>
            <a:off x="2607047" y="851876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35250F-42A0-627C-BD64-8C701E027389}"/>
              </a:ext>
            </a:extLst>
          </p:cNvPr>
          <p:cNvSpPr txBox="1"/>
          <p:nvPr/>
        </p:nvSpPr>
        <p:spPr>
          <a:xfrm>
            <a:off x="4156465" y="1449444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CBF6DC-D68E-D2E8-D4C9-0B753D92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98" y="5008448"/>
            <a:ext cx="988465" cy="3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>
            <a:extLst>
              <a:ext uri="{FF2B5EF4-FFF2-40B4-BE49-F238E27FC236}">
                <a16:creationId xmlns:a16="http://schemas.microsoft.com/office/drawing/2014/main" id="{7F22060A-B397-B2CE-91B7-0153BBDE24EC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0099A0D0-9B7E-4134-6EB9-7D00E09151A1}"/>
              </a:ext>
            </a:extLst>
          </p:cNvPr>
          <p:cNvSpPr txBox="1">
            <a:spLocks/>
          </p:cNvSpPr>
          <p:nvPr/>
        </p:nvSpPr>
        <p:spPr>
          <a:xfrm>
            <a:off x="2639777" y="697953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80344C-276D-0724-69CA-D79130305AC8}"/>
              </a:ext>
            </a:extLst>
          </p:cNvPr>
          <p:cNvSpPr txBox="1"/>
          <p:nvPr/>
        </p:nvSpPr>
        <p:spPr>
          <a:xfrm>
            <a:off x="4277747" y="1178013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364AEED-DA6F-728E-19FE-BA5B136D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47" y="1573272"/>
            <a:ext cx="10300531" cy="48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CF7747A-890E-E1B1-38BE-F5451D4E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6" y="2326491"/>
            <a:ext cx="11953188" cy="3418762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24865D5-DE28-6104-1DBD-46498024982A}"/>
              </a:ext>
            </a:extLst>
          </p:cNvPr>
          <p:cNvSpPr txBox="1">
            <a:spLocks/>
          </p:cNvSpPr>
          <p:nvPr/>
        </p:nvSpPr>
        <p:spPr>
          <a:xfrm>
            <a:off x="3074675" y="811171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6F489-DA1D-AD9F-FDC0-588780F2B0EF}"/>
              </a:ext>
            </a:extLst>
          </p:cNvPr>
          <p:cNvSpPr txBox="1"/>
          <p:nvPr/>
        </p:nvSpPr>
        <p:spPr>
          <a:xfrm>
            <a:off x="4712645" y="1439529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3 Título">
            <a:extLst>
              <a:ext uri="{FF2B5EF4-FFF2-40B4-BE49-F238E27FC236}">
                <a16:creationId xmlns:a16="http://schemas.microsoft.com/office/drawing/2014/main" id="{553E314C-19FF-1B3E-B98E-225FF30244B0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</p:spTree>
    <p:extLst>
      <p:ext uri="{BB962C8B-B14F-4D97-AF65-F5344CB8AC3E}">
        <p14:creationId xmlns:p14="http://schemas.microsoft.com/office/powerpoint/2010/main" val="162267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1ED85820-A949-F317-2EB2-A85CC56630F1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185108A-5704-06AE-139B-96B81C10FD06}"/>
              </a:ext>
            </a:extLst>
          </p:cNvPr>
          <p:cNvSpPr txBox="1">
            <a:spLocks/>
          </p:cNvSpPr>
          <p:nvPr/>
        </p:nvSpPr>
        <p:spPr>
          <a:xfrm>
            <a:off x="3150090" y="782754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76518D-C17D-0B81-E349-8BDF0EEB23E9}"/>
              </a:ext>
            </a:extLst>
          </p:cNvPr>
          <p:cNvSpPr txBox="1"/>
          <p:nvPr/>
        </p:nvSpPr>
        <p:spPr>
          <a:xfrm>
            <a:off x="4672977" y="1481961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770B74-15A8-865E-463A-14C8499B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24" y="1907505"/>
            <a:ext cx="7765035" cy="45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DCE7D62-9329-3FCC-F333-B9D8991E5C83}"/>
              </a:ext>
            </a:extLst>
          </p:cNvPr>
          <p:cNvSpPr txBox="1"/>
          <p:nvPr/>
        </p:nvSpPr>
        <p:spPr>
          <a:xfrm>
            <a:off x="4160414" y="1134339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F4972888-482F-815C-B890-25678201491D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99F6EEBB-73E6-FEBF-6A9A-2629F9F8EEAD}"/>
              </a:ext>
            </a:extLst>
          </p:cNvPr>
          <p:cNvSpPr txBox="1">
            <a:spLocks/>
          </p:cNvSpPr>
          <p:nvPr/>
        </p:nvSpPr>
        <p:spPr>
          <a:xfrm>
            <a:off x="3124453" y="876028"/>
            <a:ext cx="6437836" cy="262328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DFA3F9-09C7-7699-A12A-1B658040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65" y="1584148"/>
            <a:ext cx="6709543" cy="41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86C4560-E7C6-7899-CD97-E63BCA19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1" y="1730789"/>
            <a:ext cx="9978919" cy="446690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3 Título">
            <a:extLst>
              <a:ext uri="{FF2B5EF4-FFF2-40B4-BE49-F238E27FC236}">
                <a16:creationId xmlns:a16="http://schemas.microsoft.com/office/drawing/2014/main" id="{9A9EF0C6-93C0-C6D4-AE0F-627B73896B4D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74979D90-43B5-D8CC-61BE-F4062566D8A8}"/>
              </a:ext>
            </a:extLst>
          </p:cNvPr>
          <p:cNvSpPr txBox="1">
            <a:spLocks/>
          </p:cNvSpPr>
          <p:nvPr/>
        </p:nvSpPr>
        <p:spPr>
          <a:xfrm>
            <a:off x="2858773" y="679475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4E06E7-E150-5DF8-5DE5-59E02EE01F8D}"/>
              </a:ext>
            </a:extLst>
          </p:cNvPr>
          <p:cNvSpPr txBox="1"/>
          <p:nvPr/>
        </p:nvSpPr>
        <p:spPr>
          <a:xfrm>
            <a:off x="4160414" y="1260496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D70A9B-38D1-0633-64BF-8456AE6E9305}"/>
              </a:ext>
            </a:extLst>
          </p:cNvPr>
          <p:cNvSpPr/>
          <p:nvPr/>
        </p:nvSpPr>
        <p:spPr>
          <a:xfrm>
            <a:off x="2858773" y="3054285"/>
            <a:ext cx="384048" cy="160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42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id="{10763C0C-EEE4-DB17-EA64-1B6A28DC4C98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5A9570-E261-8322-20C3-BEE543289C6A}"/>
              </a:ext>
            </a:extLst>
          </p:cNvPr>
          <p:cNvSpPr txBox="1"/>
          <p:nvPr/>
        </p:nvSpPr>
        <p:spPr>
          <a:xfrm>
            <a:off x="1951464" y="1880180"/>
            <a:ext cx="884788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Nueva aplicación para automatizar la gestión de incidencias </a:t>
            </a:r>
            <a:r>
              <a:rPr kumimoji="0" lang="es-ES_trad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Acredit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de manera más ágil y eficaz, que, a la vez, permita a las empresas tener a su disposición un servicio permanente en el que consultar el estado de las incidencias formuladas.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6ACD02B6-941A-B2EC-B020-B2F918ABA258}"/>
              </a:ext>
            </a:extLst>
          </p:cNvPr>
          <p:cNvSpPr txBox="1">
            <a:spLocks/>
          </p:cNvSpPr>
          <p:nvPr/>
        </p:nvSpPr>
        <p:spPr>
          <a:xfrm>
            <a:off x="4408098" y="965780"/>
            <a:ext cx="2855343" cy="517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OBJETIVO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509745-1E67-5E25-9A4E-0627A24BE70B}"/>
              </a:ext>
            </a:extLst>
          </p:cNvPr>
          <p:cNvSpPr txBox="1"/>
          <p:nvPr/>
        </p:nvSpPr>
        <p:spPr>
          <a:xfrm>
            <a:off x="1879878" y="2986536"/>
            <a:ext cx="89194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sng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EMPRESAS</a:t>
            </a:r>
            <a:r>
              <a:rPr kumimoji="0" lang="es-ES_tradnl" sz="1600" b="0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se crea un servicio al que se accederá desde el </a:t>
            </a:r>
            <a:r>
              <a:rPr lang="es-ES_tradnl" sz="1600" u="sng" kern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s-ES_tradnl" sz="1600" b="0" i="0" u="sng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istema</a:t>
            </a:r>
            <a:r>
              <a:rPr kumimoji="0" lang="es-ES_tradnl" sz="1600" b="0" i="0" u="sng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RED Online</a:t>
            </a:r>
            <a:r>
              <a:rPr kumimoji="0" lang="es-ES_tradnl" sz="1600" b="0" i="0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ES_tradnl" sz="1600" b="0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que permite: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_tradnl" sz="1600" i="0" u="sng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</a:t>
            </a:r>
            <a:r>
              <a:rPr kumimoji="0" lang="es-ES_tradnl" sz="1600" i="0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ES_tradnl" sz="1600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600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_tradnl" sz="1600" i="0" u="sng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Consultar de incidencias</a:t>
            </a:r>
            <a:r>
              <a:rPr kumimoji="0" lang="es-ES_tradnl" sz="1600" i="0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ES_tradnl" sz="1600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600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AAC0E0-84F4-F536-19AD-55D9235CE310}"/>
              </a:ext>
            </a:extLst>
          </p:cNvPr>
          <p:cNvSpPr txBox="1"/>
          <p:nvPr/>
        </p:nvSpPr>
        <p:spPr>
          <a:xfrm>
            <a:off x="1879877" y="4914005"/>
            <a:ext cx="891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u="sng" kern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TRAMITADORES</a:t>
            </a:r>
            <a:r>
              <a:rPr lang="es-ES_tradnl" sz="1600" b="1" kern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s-ES_tradnl" sz="1600" b="0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 crea un diario de trabajo </a:t>
            </a:r>
            <a:r>
              <a:rPr lang="es-ES_tradnl" sz="1600" kern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accesible a través de la Intranet de la Seguridad Social clicando sobre “</a:t>
            </a:r>
            <a:r>
              <a:rPr lang="es-ES_trad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Pros@ de tramitación”.</a:t>
            </a:r>
            <a:endParaRPr kumimoji="0" lang="es-ES" sz="1600" b="0" i="0" u="none" strike="noStrike" kern="1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BFB998F-C23E-241C-1366-7021540FF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0" y="3092992"/>
            <a:ext cx="722149" cy="5122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28E70F-0B57-4586-9173-9D5F6C45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58" y="3605213"/>
            <a:ext cx="1492174" cy="438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80BAC6-2A51-0DC3-7CE5-E30ABF023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58" y="4914005"/>
            <a:ext cx="1549353" cy="530197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5DD17B6-3074-24B1-DC57-8453099BCD42}"/>
              </a:ext>
            </a:extLst>
          </p:cNvPr>
          <p:cNvSpPr/>
          <p:nvPr/>
        </p:nvSpPr>
        <p:spPr>
          <a:xfrm>
            <a:off x="3186508" y="3092992"/>
            <a:ext cx="327804" cy="188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4C2B74E8-69DD-8C5F-3ABA-33E4A20317FC}"/>
              </a:ext>
            </a:extLst>
          </p:cNvPr>
          <p:cNvSpPr/>
          <p:nvPr/>
        </p:nvSpPr>
        <p:spPr>
          <a:xfrm>
            <a:off x="3761603" y="4990387"/>
            <a:ext cx="327804" cy="188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64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64A0FE-FF1C-FE4A-DE52-DB1E62CC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9" y="2274765"/>
            <a:ext cx="11917301" cy="27213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3 Título">
            <a:extLst>
              <a:ext uri="{FF2B5EF4-FFF2-40B4-BE49-F238E27FC236}">
                <a16:creationId xmlns:a16="http://schemas.microsoft.com/office/drawing/2014/main" id="{4399E344-1DF7-D954-7BF9-6D8FE00160C4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8700D5-64B7-1C46-C4E9-59AE84F4CE87}"/>
              </a:ext>
            </a:extLst>
          </p:cNvPr>
          <p:cNvSpPr txBox="1"/>
          <p:nvPr/>
        </p:nvSpPr>
        <p:spPr>
          <a:xfrm>
            <a:off x="4242142" y="1513453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AB98D246-BE52-1B98-A41A-3FD5E8CDD87D}"/>
              </a:ext>
            </a:extLst>
          </p:cNvPr>
          <p:cNvSpPr txBox="1">
            <a:spLocks/>
          </p:cNvSpPr>
          <p:nvPr/>
        </p:nvSpPr>
        <p:spPr>
          <a:xfrm>
            <a:off x="2858773" y="679475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9553AC-A81E-DE9A-F5E3-7E21C8D3C3A1}"/>
              </a:ext>
            </a:extLst>
          </p:cNvPr>
          <p:cNvSpPr/>
          <p:nvPr/>
        </p:nvSpPr>
        <p:spPr>
          <a:xfrm>
            <a:off x="205472" y="4755756"/>
            <a:ext cx="840813" cy="219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90B9786-79CB-672C-629D-88C81697DCCF}"/>
              </a:ext>
            </a:extLst>
          </p:cNvPr>
          <p:cNvSpPr/>
          <p:nvPr/>
        </p:nvSpPr>
        <p:spPr>
          <a:xfrm>
            <a:off x="1114408" y="4755756"/>
            <a:ext cx="840813" cy="21946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3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BEB167-45A5-614E-EC7F-1559E76F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451" y="2133780"/>
            <a:ext cx="10505098" cy="2590439"/>
          </a:xfrm>
          <a:prstGeom prst="rect">
            <a:avLst/>
          </a:prstGeom>
        </p:spPr>
      </p:pic>
      <p:sp>
        <p:nvSpPr>
          <p:cNvPr id="5" name="Título 7">
            <a:extLst>
              <a:ext uri="{FF2B5EF4-FFF2-40B4-BE49-F238E27FC236}">
                <a16:creationId xmlns:a16="http://schemas.microsoft.com/office/drawing/2014/main" id="{3C997758-8905-A039-8A79-8BA578BD08C6}"/>
              </a:ext>
            </a:extLst>
          </p:cNvPr>
          <p:cNvSpPr txBox="1">
            <a:spLocks/>
          </p:cNvSpPr>
          <p:nvPr/>
        </p:nvSpPr>
        <p:spPr>
          <a:xfrm>
            <a:off x="2858773" y="679475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C1FD1B-6232-2F17-1AB8-68F4D86E2069}"/>
              </a:ext>
            </a:extLst>
          </p:cNvPr>
          <p:cNvSpPr txBox="1"/>
          <p:nvPr/>
        </p:nvSpPr>
        <p:spPr>
          <a:xfrm>
            <a:off x="4160414" y="1463488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id="{7F4452A6-0E5C-BF24-6D12-462A06D5F5BA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9057AE6-7EA1-7DD2-320F-2209EF2F11C1}"/>
              </a:ext>
            </a:extLst>
          </p:cNvPr>
          <p:cNvSpPr/>
          <p:nvPr/>
        </p:nvSpPr>
        <p:spPr>
          <a:xfrm>
            <a:off x="946673" y="2904564"/>
            <a:ext cx="796066" cy="2689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5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911FCA-638D-82CE-42BE-DB99DF6D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91" y="2405830"/>
            <a:ext cx="11488218" cy="2046339"/>
          </a:xfrm>
          <a:prstGeom prst="rect">
            <a:avLst/>
          </a:prstGeom>
        </p:spPr>
      </p:pic>
      <p:sp>
        <p:nvSpPr>
          <p:cNvPr id="8" name="3 Título">
            <a:extLst>
              <a:ext uri="{FF2B5EF4-FFF2-40B4-BE49-F238E27FC236}">
                <a16:creationId xmlns:a16="http://schemas.microsoft.com/office/drawing/2014/main" id="{33202D62-456F-CE14-4118-0757A87FB7B9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56E29342-010C-873C-1A2E-E860B590F904}"/>
              </a:ext>
            </a:extLst>
          </p:cNvPr>
          <p:cNvSpPr txBox="1">
            <a:spLocks/>
          </p:cNvSpPr>
          <p:nvPr/>
        </p:nvSpPr>
        <p:spPr>
          <a:xfrm>
            <a:off x="2858773" y="679475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6FA319-08E8-A033-17E4-55CB7282413E}"/>
              </a:ext>
            </a:extLst>
          </p:cNvPr>
          <p:cNvSpPr txBox="1"/>
          <p:nvPr/>
        </p:nvSpPr>
        <p:spPr>
          <a:xfrm>
            <a:off x="4160414" y="1463488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7495935-C2E3-6EF1-4534-39EE11BC0689}"/>
              </a:ext>
            </a:extLst>
          </p:cNvPr>
          <p:cNvSpPr/>
          <p:nvPr/>
        </p:nvSpPr>
        <p:spPr>
          <a:xfrm>
            <a:off x="351891" y="2941163"/>
            <a:ext cx="1197205" cy="273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2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0B74F532-D70A-18F0-EC78-03EBDCA9E9BF}"/>
              </a:ext>
            </a:extLst>
          </p:cNvPr>
          <p:cNvSpPr txBox="1">
            <a:spLocks/>
          </p:cNvSpPr>
          <p:nvPr/>
        </p:nvSpPr>
        <p:spPr>
          <a:xfrm>
            <a:off x="271558" y="74054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F9208243-DA72-AAE9-7B91-A018CE76BF0D}"/>
              </a:ext>
            </a:extLst>
          </p:cNvPr>
          <p:cNvSpPr txBox="1">
            <a:spLocks/>
          </p:cNvSpPr>
          <p:nvPr/>
        </p:nvSpPr>
        <p:spPr>
          <a:xfrm>
            <a:off x="3044469" y="396399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A1CACD-AE4F-755F-4133-C3E6E099C0FD}"/>
              </a:ext>
            </a:extLst>
          </p:cNvPr>
          <p:cNvSpPr txBox="1"/>
          <p:nvPr/>
        </p:nvSpPr>
        <p:spPr>
          <a:xfrm>
            <a:off x="4421251" y="1084815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74FF48-9EDB-90C0-9DB1-53EA00A4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72" y="1422953"/>
            <a:ext cx="6245337" cy="50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5AFAE241-2D08-00FD-EC25-27C059BC6ED8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79AA6524-C0A6-E795-D5FA-B8F3EAC0C7B0}"/>
              </a:ext>
            </a:extLst>
          </p:cNvPr>
          <p:cNvSpPr txBox="1">
            <a:spLocks/>
          </p:cNvSpPr>
          <p:nvPr/>
        </p:nvSpPr>
        <p:spPr>
          <a:xfrm>
            <a:off x="2858773" y="679475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1AD8E-4C38-1CDE-47B7-D7EFAB47ADD8}"/>
              </a:ext>
            </a:extLst>
          </p:cNvPr>
          <p:cNvSpPr txBox="1"/>
          <p:nvPr/>
        </p:nvSpPr>
        <p:spPr>
          <a:xfrm>
            <a:off x="4160414" y="1463488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2B468E-DA9B-A90E-FC26-BCEAEA50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29" y="2100480"/>
            <a:ext cx="5441824" cy="7049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61D072-6F40-C9D1-62AC-B5CEF0D1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3" y="3257750"/>
            <a:ext cx="11246177" cy="221139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679BF0-E7A1-9921-A68F-28542E427B0D}"/>
              </a:ext>
            </a:extLst>
          </p:cNvPr>
          <p:cNvSpPr/>
          <p:nvPr/>
        </p:nvSpPr>
        <p:spPr>
          <a:xfrm>
            <a:off x="3127761" y="2427006"/>
            <a:ext cx="1717704" cy="3784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8CEA98D8-9020-4AE9-6476-4FAF184FD468}"/>
              </a:ext>
            </a:extLst>
          </p:cNvPr>
          <p:cNvSpPr/>
          <p:nvPr/>
        </p:nvSpPr>
        <p:spPr>
          <a:xfrm>
            <a:off x="3973794" y="2805424"/>
            <a:ext cx="45719" cy="452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9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079645F6-0C11-7458-EDAB-5DCB4D281D41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D10EF5-DD07-A586-67BE-35154E87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6" y="1766287"/>
            <a:ext cx="11633707" cy="158927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47E3976-4EDD-1D71-6FCA-D27E5BC8DDDD}"/>
              </a:ext>
            </a:extLst>
          </p:cNvPr>
          <p:cNvSpPr/>
          <p:nvPr/>
        </p:nvSpPr>
        <p:spPr>
          <a:xfrm>
            <a:off x="271558" y="3011864"/>
            <a:ext cx="1161316" cy="417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85AC73-AB57-08E7-4B82-82BDE88C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" y="3798236"/>
            <a:ext cx="11905668" cy="2346190"/>
          </a:xfrm>
          <a:prstGeom prst="rect">
            <a:avLst/>
          </a:prstGeom>
        </p:spPr>
      </p:pic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6216274E-6E7B-64B0-E99B-2A6E36B60243}"/>
              </a:ext>
            </a:extLst>
          </p:cNvPr>
          <p:cNvSpPr/>
          <p:nvPr/>
        </p:nvSpPr>
        <p:spPr>
          <a:xfrm>
            <a:off x="820396" y="3429000"/>
            <a:ext cx="45719" cy="369236"/>
          </a:xfrm>
          <a:prstGeom prst="dow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A5A7D5B7-88D7-E169-1FB0-E6695A07B914}"/>
              </a:ext>
            </a:extLst>
          </p:cNvPr>
          <p:cNvSpPr txBox="1">
            <a:spLocks/>
          </p:cNvSpPr>
          <p:nvPr/>
        </p:nvSpPr>
        <p:spPr>
          <a:xfrm>
            <a:off x="2858773" y="487532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67945A-C1E4-8354-BF93-91079E87E6C5}"/>
              </a:ext>
            </a:extLst>
          </p:cNvPr>
          <p:cNvSpPr txBox="1"/>
          <p:nvPr/>
        </p:nvSpPr>
        <p:spPr>
          <a:xfrm>
            <a:off x="4128343" y="1225433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012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>
            <a:extLst>
              <a:ext uri="{FF2B5EF4-FFF2-40B4-BE49-F238E27FC236}">
                <a16:creationId xmlns:a16="http://schemas.microsoft.com/office/drawing/2014/main" id="{8768F6BE-F213-1788-B706-AE59D86061B3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55D86525-5254-8B70-636D-DC1AF48F0A8B}"/>
              </a:ext>
            </a:extLst>
          </p:cNvPr>
          <p:cNvSpPr txBox="1">
            <a:spLocks/>
          </p:cNvSpPr>
          <p:nvPr/>
        </p:nvSpPr>
        <p:spPr>
          <a:xfrm>
            <a:off x="2858773" y="538073"/>
            <a:ext cx="6624736" cy="704944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0B53AE-7B5E-515B-D56C-5D3EFC2F0B91}"/>
              </a:ext>
            </a:extLst>
          </p:cNvPr>
          <p:cNvSpPr txBox="1"/>
          <p:nvPr/>
        </p:nvSpPr>
        <p:spPr>
          <a:xfrm>
            <a:off x="4160414" y="1273695"/>
            <a:ext cx="38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Consulta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5705A8-B0E7-C659-ABBB-1B3D4361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" y="1966231"/>
            <a:ext cx="11920442" cy="1599713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12C3E071-1FFD-4209-03B3-7C3C182042BC}"/>
              </a:ext>
            </a:extLst>
          </p:cNvPr>
          <p:cNvSpPr/>
          <p:nvPr/>
        </p:nvSpPr>
        <p:spPr>
          <a:xfrm>
            <a:off x="135779" y="3231037"/>
            <a:ext cx="1378133" cy="39592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C0B297A-86A7-1027-9E98-9A8E5615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9" y="3889148"/>
            <a:ext cx="11920442" cy="2401509"/>
          </a:xfrm>
          <a:prstGeom prst="rect">
            <a:avLst/>
          </a:prstGeom>
        </p:spPr>
      </p:pic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351559A8-05D7-23E6-7364-BBC2453638A3}"/>
              </a:ext>
            </a:extLst>
          </p:cNvPr>
          <p:cNvSpPr/>
          <p:nvPr/>
        </p:nvSpPr>
        <p:spPr>
          <a:xfrm>
            <a:off x="779126" y="3451642"/>
            <a:ext cx="45719" cy="395926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7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id="{10763C0C-EEE4-DB17-EA64-1B6A28DC4C98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6ACD02B6-941A-B2EC-B020-B2F918ABA258}"/>
              </a:ext>
            </a:extLst>
          </p:cNvPr>
          <p:cNvSpPr txBox="1">
            <a:spLocks/>
          </p:cNvSpPr>
          <p:nvPr/>
        </p:nvSpPr>
        <p:spPr>
          <a:xfrm>
            <a:off x="4484298" y="982418"/>
            <a:ext cx="2855343" cy="517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PERFILES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3027604-FF03-26C2-2CCA-1287E4F6435B}"/>
              </a:ext>
            </a:extLst>
          </p:cNvPr>
          <p:cNvGraphicFramePr/>
          <p:nvPr/>
        </p:nvGraphicFramePr>
        <p:xfrm>
          <a:off x="508201" y="2384079"/>
          <a:ext cx="3020001" cy="167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B338D2D-D908-E240-DF8F-A005CA05D589}"/>
              </a:ext>
            </a:extLst>
          </p:cNvPr>
          <p:cNvSpPr txBox="1"/>
          <p:nvPr/>
        </p:nvSpPr>
        <p:spPr>
          <a:xfrm>
            <a:off x="3735237" y="1828241"/>
            <a:ext cx="7663890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25000"/>
              </a:lnSpc>
              <a:buFont typeface="Arial" panose="020B0604020202020204" pitchFamily="34" charset="0"/>
              <a:buChar char="-"/>
            </a:pPr>
            <a:r>
              <a:rPr lang="es-ES_tradnl" sz="16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Perfil “Coordinador_DDPP”:</a:t>
            </a:r>
            <a:endParaRPr lang="es-ES" sz="1600" dirty="0">
              <a:effectLst/>
              <a:highlight>
                <a:srgbClr val="C0C0C0"/>
              </a:highlight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742950" lvl="1" indent="-285750" algn="just" hangingPunct="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s-ES_tradnl" sz="16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Ver todas las incidencias de su provincia.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742950" lvl="1" indent="-285750" algn="just" hangingPunct="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s-ES_tradnl" sz="16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Asignar las incidencias de su provincia a todos los usuarios de su provincia con el perfil Tramitador_DDPP y a sí mismo.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742950" lvl="1" indent="-285750" algn="just" hangingPunct="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s-ES_tradnl" sz="16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Gestionar y tramitar las incidencias de su provincia.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175F44-024A-40DE-1FF1-EC468436C158}"/>
              </a:ext>
            </a:extLst>
          </p:cNvPr>
          <p:cNvSpPr txBox="1"/>
          <p:nvPr/>
        </p:nvSpPr>
        <p:spPr>
          <a:xfrm>
            <a:off x="3735237" y="3716743"/>
            <a:ext cx="7746522" cy="190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25000"/>
              </a:lnSpc>
              <a:buFont typeface="Arial" panose="020B0604020202020204" pitchFamily="34" charset="0"/>
              <a:buChar char="-"/>
            </a:pPr>
            <a:r>
              <a:rPr lang="es-ES_tradnl" sz="16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Perfil “Tramitador_DDPP”: 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742950" lvl="1" indent="-285750" algn="just" hangingPunct="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s-ES_tradnl" sz="16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Ver todas las incidencias </a:t>
            </a:r>
            <a:r>
              <a:rPr lang="es-ES_tradnl" sz="16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de su provincia incluso las que estén asignadas a otros usuarios. 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742950" lvl="1" indent="-285750" algn="just" hangingPunct="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s-ES_tradnl" sz="16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Autoasignarse, gestionar y tramitar incidencias que no estén asignadas a otros usuarios de su provincia, así como gestionar y tramitar las que se le hayan asignado por parte del “Coordinador_DDPP.</a:t>
            </a:r>
            <a:endParaRPr lang="es-ES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3" name="Título 7">
            <a:extLst>
              <a:ext uri="{FF2B5EF4-FFF2-40B4-BE49-F238E27FC236}">
                <a16:creationId xmlns:a16="http://schemas.microsoft.com/office/drawing/2014/main" id="{54373B4F-13B1-835C-963F-AB597D0349EC}"/>
              </a:ext>
            </a:extLst>
          </p:cNvPr>
          <p:cNvSpPr txBox="1">
            <a:spLocks/>
          </p:cNvSpPr>
          <p:nvPr/>
        </p:nvSpPr>
        <p:spPr>
          <a:xfrm>
            <a:off x="594465" y="4063042"/>
            <a:ext cx="2752584" cy="6814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Solo incidencias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su provincia</a:t>
            </a:r>
            <a:endParaRPr kumimoji="0" lang="es-E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4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8CE01C-8AE3-7C76-AA34-5C59B1AFB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56158"/>
              </p:ext>
            </p:extLst>
          </p:nvPr>
        </p:nvGraphicFramePr>
        <p:xfrm>
          <a:off x="2781300" y="2146298"/>
          <a:ext cx="7493000" cy="3935929"/>
        </p:xfrm>
        <a:graphic>
          <a:graphicData uri="http://schemas.openxmlformats.org/drawingml/2006/table">
            <a:tbl>
              <a:tblPr firstRow="1" firstCol="1" bandRow="1"/>
              <a:tblGrid>
                <a:gridCol w="7493000">
                  <a:extLst>
                    <a:ext uri="{9D8B030D-6E8A-4147-A177-3AD203B41FA5}">
                      <a16:colId xmlns:a16="http://schemas.microsoft.com/office/drawing/2014/main" val="2595092960"/>
                    </a:ext>
                  </a:extLst>
                </a:gridCol>
              </a:tblGrid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875028"/>
                  </a:ext>
                </a:extLst>
              </a:tr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TRÁMITE/EN TRÁMITE POR OTRA PROVINCIA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766299"/>
                  </a:ext>
                </a:extLst>
              </a:tr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 APORTAR NUEVA DOC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96154"/>
                  </a:ext>
                </a:extLst>
              </a:tr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 VALIDAR DOC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45582"/>
                  </a:ext>
                </a:extLst>
              </a:tr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50977"/>
                  </a:ext>
                </a:extLst>
              </a:tr>
              <a:tr h="54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ANULADA POR EL REMITENTE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23159"/>
                  </a:ext>
                </a:extLst>
              </a:tr>
              <a:tr h="661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ANULADA PLAZO CUMPLIDO 10 DÍAS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75904"/>
                  </a:ext>
                </a:extLst>
              </a:tr>
            </a:tbl>
          </a:graphicData>
        </a:graphic>
      </p:graphicFrame>
      <p:sp>
        <p:nvSpPr>
          <p:cNvPr id="9" name="3 Título">
            <a:extLst>
              <a:ext uri="{FF2B5EF4-FFF2-40B4-BE49-F238E27FC236}">
                <a16:creationId xmlns:a16="http://schemas.microsoft.com/office/drawing/2014/main" id="{958687F0-8801-A0F7-3460-80ED96257700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6809BF7F-04A0-5CDC-F51C-0F98B9C83E95}"/>
              </a:ext>
            </a:extLst>
          </p:cNvPr>
          <p:cNvSpPr txBox="1">
            <a:spLocks/>
          </p:cNvSpPr>
          <p:nvPr/>
        </p:nvSpPr>
        <p:spPr>
          <a:xfrm>
            <a:off x="4095151" y="1205733"/>
            <a:ext cx="4865298" cy="517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ESTADOS DE UNA INCIDENCIA</a:t>
            </a:r>
          </a:p>
        </p:txBody>
      </p:sp>
    </p:spTree>
    <p:extLst>
      <p:ext uri="{BB962C8B-B14F-4D97-AF65-F5344CB8AC3E}">
        <p14:creationId xmlns:p14="http://schemas.microsoft.com/office/powerpoint/2010/main" val="208934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931818A5-E173-CAA0-B886-656E71E1D71C}"/>
              </a:ext>
            </a:extLst>
          </p:cNvPr>
          <p:cNvSpPr/>
          <p:nvPr/>
        </p:nvSpPr>
        <p:spPr>
          <a:xfrm>
            <a:off x="241300" y="1041404"/>
            <a:ext cx="19685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ALTA INCIDENCIA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558C1F0-86CF-7707-A05A-F68B97C9501A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209800" y="1498604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3E5CBD-B7DA-3221-5980-0E9F270D0439}"/>
              </a:ext>
            </a:extLst>
          </p:cNvPr>
          <p:cNvSpPr/>
          <p:nvPr/>
        </p:nvSpPr>
        <p:spPr>
          <a:xfrm>
            <a:off x="3111499" y="1251993"/>
            <a:ext cx="1782759" cy="4307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528027-02FF-D8CC-E379-DA0894D1B299}"/>
              </a:ext>
            </a:extLst>
          </p:cNvPr>
          <p:cNvSpPr txBox="1"/>
          <p:nvPr/>
        </p:nvSpPr>
        <p:spPr>
          <a:xfrm>
            <a:off x="3126180" y="16599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661763A-0A08-B0F5-BAA3-3C41BFCA05F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94258" y="1467373"/>
            <a:ext cx="6689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40892C-5728-C51E-9A60-302F2ADD4271}"/>
              </a:ext>
            </a:extLst>
          </p:cNvPr>
          <p:cNvSpPr/>
          <p:nvPr/>
        </p:nvSpPr>
        <p:spPr>
          <a:xfrm>
            <a:off x="5563188" y="1168687"/>
            <a:ext cx="1645834" cy="1593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TRÁMITE/EN TRÁMITE POR OTRA PROVINCIA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0DCDD5-5943-2173-248A-64A5EED8E3A1}"/>
              </a:ext>
            </a:extLst>
          </p:cNvPr>
          <p:cNvSpPr txBox="1"/>
          <p:nvPr/>
        </p:nvSpPr>
        <p:spPr>
          <a:xfrm>
            <a:off x="5691984" y="279745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3E4DB6F-9E35-C3C6-1984-0A4614A618D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209022" y="1965610"/>
            <a:ext cx="767166" cy="3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30347FF-FE47-3E6B-AAB0-BBAADD9932E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209022" y="1048722"/>
            <a:ext cx="856066" cy="91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FBDBC2A-60BF-EB60-AD5A-64CC5AEEEB82}"/>
              </a:ext>
            </a:extLst>
          </p:cNvPr>
          <p:cNvSpPr/>
          <p:nvPr/>
        </p:nvSpPr>
        <p:spPr>
          <a:xfrm>
            <a:off x="8081964" y="947880"/>
            <a:ext cx="1536700" cy="304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RESUELTA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8AC378-30F1-6C71-C138-ADC0D78C21C3}"/>
              </a:ext>
            </a:extLst>
          </p:cNvPr>
          <p:cNvSpPr/>
          <p:nvPr/>
        </p:nvSpPr>
        <p:spPr>
          <a:xfrm>
            <a:off x="8013699" y="1632638"/>
            <a:ext cx="2082800" cy="800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PENDIENTE APORTAR NUEVA DOC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D4CA7E1-6A94-74BA-0256-4CDC94F10879}"/>
              </a:ext>
            </a:extLst>
          </p:cNvPr>
          <p:cNvSpPr txBox="1"/>
          <p:nvPr/>
        </p:nvSpPr>
        <p:spPr>
          <a:xfrm>
            <a:off x="10207964" y="1624254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Modificar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4F73455-FC92-B015-EB2A-7CD158B12826}"/>
              </a:ext>
            </a:extLst>
          </p:cNvPr>
          <p:cNvCxnSpPr>
            <a:cxnSpLocks/>
          </p:cNvCxnSpPr>
          <p:nvPr/>
        </p:nvCxnSpPr>
        <p:spPr>
          <a:xfrm>
            <a:off x="8585199" y="2463117"/>
            <a:ext cx="0" cy="184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854CD02-B981-5B36-D9EF-10AF207CB734}"/>
              </a:ext>
            </a:extLst>
          </p:cNvPr>
          <p:cNvSpPr/>
          <p:nvPr/>
        </p:nvSpPr>
        <p:spPr>
          <a:xfrm>
            <a:off x="8065089" y="4379335"/>
            <a:ext cx="2222306" cy="8671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PENDIENTE VALIDAR DOC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B741F78-B9C1-5CE8-09D6-45FD6583BCA8}"/>
              </a:ext>
            </a:extLst>
          </p:cNvPr>
          <p:cNvSpPr txBox="1"/>
          <p:nvPr/>
        </p:nvSpPr>
        <p:spPr>
          <a:xfrm>
            <a:off x="10481065" y="4449149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70C2C1A4-E4C9-595A-F5CD-8B885963F0B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985918" y="2442703"/>
            <a:ext cx="442910" cy="2326712"/>
          </a:xfrm>
          <a:prstGeom prst="bentConnector4">
            <a:avLst>
              <a:gd name="adj1" fmla="val -51613"/>
              <a:gd name="adj2" fmla="val 585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63C06099-04BB-408B-053F-37DE642C68C4}"/>
              </a:ext>
            </a:extLst>
          </p:cNvPr>
          <p:cNvCxnSpPr/>
          <p:nvPr/>
        </p:nvCxnSpPr>
        <p:spPr>
          <a:xfrm>
            <a:off x="7418383" y="1066806"/>
            <a:ext cx="595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BD8BFE2-3913-F44F-A022-AC1E881FC794}"/>
              </a:ext>
            </a:extLst>
          </p:cNvPr>
          <p:cNvSpPr/>
          <p:nvPr/>
        </p:nvSpPr>
        <p:spPr>
          <a:xfrm>
            <a:off x="3098800" y="2882900"/>
            <a:ext cx="2003426" cy="546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ANULADA POR EL REMITENTE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C7968DC-52CD-0A08-0696-52F10C6AA58B}"/>
              </a:ext>
            </a:extLst>
          </p:cNvPr>
          <p:cNvSpPr/>
          <p:nvPr/>
        </p:nvSpPr>
        <p:spPr>
          <a:xfrm>
            <a:off x="8947147" y="2824980"/>
            <a:ext cx="1828799" cy="1032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ANULADA PLAZO CUMPLIDO 10DÍAS</a:t>
            </a: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311B645F-CC6E-279A-D556-6279B0F94ECE}"/>
              </a:ext>
            </a:extLst>
          </p:cNvPr>
          <p:cNvCxnSpPr>
            <a:cxnSpLocks/>
          </p:cNvCxnSpPr>
          <p:nvPr/>
        </p:nvCxnSpPr>
        <p:spPr>
          <a:xfrm>
            <a:off x="9537700" y="2378413"/>
            <a:ext cx="0" cy="43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0198E8FF-8252-0C80-DB98-351E3BB1145A}"/>
              </a:ext>
            </a:extLst>
          </p:cNvPr>
          <p:cNvCxnSpPr>
            <a:cxnSpLocks/>
          </p:cNvCxnSpPr>
          <p:nvPr/>
        </p:nvCxnSpPr>
        <p:spPr>
          <a:xfrm flipH="1">
            <a:off x="7390205" y="1065445"/>
            <a:ext cx="5955" cy="387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2B3EEC7A-A356-446E-466B-05C908D0AAE8}"/>
              </a:ext>
            </a:extLst>
          </p:cNvPr>
          <p:cNvCxnSpPr>
            <a:cxnSpLocks/>
          </p:cNvCxnSpPr>
          <p:nvPr/>
        </p:nvCxnSpPr>
        <p:spPr>
          <a:xfrm flipH="1" flipV="1">
            <a:off x="7150688" y="2772502"/>
            <a:ext cx="39101" cy="240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85">
            <a:extLst>
              <a:ext uri="{FF2B5EF4-FFF2-40B4-BE49-F238E27FC236}">
                <a16:creationId xmlns:a16="http://schemas.microsoft.com/office/drawing/2014/main" id="{6618D897-3EA8-8E0C-DF8B-4F2B41295705}"/>
              </a:ext>
            </a:extLst>
          </p:cNvPr>
          <p:cNvSpPr/>
          <p:nvPr/>
        </p:nvSpPr>
        <p:spPr>
          <a:xfrm>
            <a:off x="3126179" y="1687574"/>
            <a:ext cx="1369622" cy="646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70AF296-B26C-0FF2-161C-BD866AFA05E3}"/>
              </a:ext>
            </a:extLst>
          </p:cNvPr>
          <p:cNvSpPr/>
          <p:nvPr/>
        </p:nvSpPr>
        <p:spPr>
          <a:xfrm>
            <a:off x="10096499" y="1683048"/>
            <a:ext cx="1690080" cy="576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91737AAF-DD08-EAC2-8DC2-255F8347DB62}"/>
              </a:ext>
            </a:extLst>
          </p:cNvPr>
          <p:cNvSpPr/>
          <p:nvPr/>
        </p:nvSpPr>
        <p:spPr>
          <a:xfrm>
            <a:off x="10287395" y="4452748"/>
            <a:ext cx="1451366" cy="3900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B886B694-00CB-FFED-DC02-019A514CD00C}"/>
              </a:ext>
            </a:extLst>
          </p:cNvPr>
          <p:cNvSpPr/>
          <p:nvPr/>
        </p:nvSpPr>
        <p:spPr>
          <a:xfrm>
            <a:off x="5691984" y="2762533"/>
            <a:ext cx="1341434" cy="4545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8F9F7204-B7C5-0F1B-69C0-5980849B09BC}"/>
              </a:ext>
            </a:extLst>
          </p:cNvPr>
          <p:cNvCxnSpPr/>
          <p:nvPr/>
        </p:nvCxnSpPr>
        <p:spPr>
          <a:xfrm>
            <a:off x="7390205" y="4938942"/>
            <a:ext cx="623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79F5C22D-5CE0-0822-8972-AEBF318A30EE}"/>
              </a:ext>
            </a:extLst>
          </p:cNvPr>
          <p:cNvCxnSpPr>
            <a:cxnSpLocks/>
          </p:cNvCxnSpPr>
          <p:nvPr/>
        </p:nvCxnSpPr>
        <p:spPr>
          <a:xfrm>
            <a:off x="7189789" y="5179432"/>
            <a:ext cx="823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1A315943-85E2-362D-0FA7-A395DB64D46B}"/>
              </a:ext>
            </a:extLst>
          </p:cNvPr>
          <p:cNvCxnSpPr/>
          <p:nvPr/>
        </p:nvCxnSpPr>
        <p:spPr>
          <a:xfrm>
            <a:off x="4711700" y="1688701"/>
            <a:ext cx="0" cy="1200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3C91C32-190A-78E5-B8D6-6435773D14EC}"/>
              </a:ext>
            </a:extLst>
          </p:cNvPr>
          <p:cNvSpPr txBox="1"/>
          <p:nvPr/>
        </p:nvSpPr>
        <p:spPr>
          <a:xfrm>
            <a:off x="392912" y="4072245"/>
            <a:ext cx="638113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 El remitente puede anular SIEMPRE salvo cuando está resuelta/anulada plazo cumplido 10 días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 El remitente puede modificar cuando está formulada o pendiente de aportar nueva doc.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 El remitente no puede contestar una incidencia una vez resuelta.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 El estado “pendiente de aportar nueva </a:t>
            </a:r>
            <a:r>
              <a:rPr kumimoji="0" lang="es-ES" sz="12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doc</a:t>
            </a:r>
            <a:r>
              <a:rPr kumimoji="0" lang="es-ES" sz="12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” debe tener un plazo máximo (10 días) para que se cierren automáticamente pasando al estado “anulada por el remitente”.</a:t>
            </a:r>
          </a:p>
        </p:txBody>
      </p:sp>
      <p:sp>
        <p:nvSpPr>
          <p:cNvPr id="106" name="3 Título">
            <a:extLst>
              <a:ext uri="{FF2B5EF4-FFF2-40B4-BE49-F238E27FC236}">
                <a16:creationId xmlns:a16="http://schemas.microsoft.com/office/drawing/2014/main" id="{120B621E-CAA2-A61B-6380-922230042C7E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</p:spTree>
    <p:extLst>
      <p:ext uri="{BB962C8B-B14F-4D97-AF65-F5344CB8AC3E}">
        <p14:creationId xmlns:p14="http://schemas.microsoft.com/office/powerpoint/2010/main" val="263432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id="{10763C0C-EEE4-DB17-EA64-1B6A28DC4C98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DFF2A8-E72F-4F57-BE86-FBCC9140F395}"/>
              </a:ext>
            </a:extLst>
          </p:cNvPr>
          <p:cNvSpPr txBox="1"/>
          <p:nvPr/>
        </p:nvSpPr>
        <p:spPr>
          <a:xfrm>
            <a:off x="113511" y="2297202"/>
            <a:ext cx="12191999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ALTA Y CONSULTA DE INCIDENCIAS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BF8BDCD-C053-FD54-CA5B-1783FFC1C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20" y="4110909"/>
            <a:ext cx="722149" cy="5122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149773-2444-2DAF-A30F-05565FFF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108" y="4623130"/>
            <a:ext cx="1492174" cy="4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>
            <a:extLst>
              <a:ext uri="{FF2B5EF4-FFF2-40B4-BE49-F238E27FC236}">
                <a16:creationId xmlns:a16="http://schemas.microsoft.com/office/drawing/2014/main" id="{DB36095C-710D-241C-40BD-DB2CC0034DF0}"/>
              </a:ext>
            </a:extLst>
          </p:cNvPr>
          <p:cNvSpPr txBox="1">
            <a:spLocks/>
          </p:cNvSpPr>
          <p:nvPr/>
        </p:nvSpPr>
        <p:spPr>
          <a:xfrm>
            <a:off x="2783632" y="1006909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2594C69D-5FEC-7EE8-A762-7BF0B8FEDEE4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NUEVO APLICATIVO INCIDENCIAS ACREDIT@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769E43-6577-0719-B3B4-B99C3BC0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75" y="1711125"/>
            <a:ext cx="7217650" cy="45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3716317-E434-10DA-928A-6BB9AF716425}"/>
              </a:ext>
            </a:extLst>
          </p:cNvPr>
          <p:cNvSpPr txBox="1"/>
          <p:nvPr/>
        </p:nvSpPr>
        <p:spPr>
          <a:xfrm>
            <a:off x="4421602" y="1519491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0D2F7687-E97F-BBFD-664C-F439172C3266}"/>
              </a:ext>
            </a:extLst>
          </p:cNvPr>
          <p:cNvSpPr txBox="1">
            <a:spLocks/>
          </p:cNvSpPr>
          <p:nvPr/>
        </p:nvSpPr>
        <p:spPr>
          <a:xfrm>
            <a:off x="2783632" y="947457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9" name="3 Título">
            <a:extLst>
              <a:ext uri="{FF2B5EF4-FFF2-40B4-BE49-F238E27FC236}">
                <a16:creationId xmlns:a16="http://schemas.microsoft.com/office/drawing/2014/main" id="{D95ED0E6-A39D-E04B-1262-C1A26EA54C99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189B32-313F-8E1E-7AB7-1F001CBB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1" y="2087853"/>
            <a:ext cx="11439462" cy="3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AD4BBC-6856-3B31-F2D8-C5DC5512E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91033"/>
            <a:ext cx="10979227" cy="3760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3 Título">
            <a:extLst>
              <a:ext uri="{FF2B5EF4-FFF2-40B4-BE49-F238E27FC236}">
                <a16:creationId xmlns:a16="http://schemas.microsoft.com/office/drawing/2014/main" id="{BFD6F7B3-9EA7-FC81-3E1E-E6608E1B6CD9}"/>
              </a:ext>
            </a:extLst>
          </p:cNvPr>
          <p:cNvSpPr txBox="1">
            <a:spLocks/>
          </p:cNvSpPr>
          <p:nvPr/>
        </p:nvSpPr>
        <p:spPr>
          <a:xfrm>
            <a:off x="271558" y="138063"/>
            <a:ext cx="9211951" cy="64469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rgbClr val="17A6B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 NUEVO APLICATIVO INCIDENCIAS ACREDIT@</a:t>
            </a:r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55704F1C-316D-05C3-27EE-F44741204483}"/>
              </a:ext>
            </a:extLst>
          </p:cNvPr>
          <p:cNvSpPr txBox="1">
            <a:spLocks/>
          </p:cNvSpPr>
          <p:nvPr/>
        </p:nvSpPr>
        <p:spPr>
          <a:xfrm>
            <a:off x="2783632" y="947457"/>
            <a:ext cx="6624736" cy="480060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NUEVO APLICATIVO: ACREDIT@: GESTIÓN DE INCIDENCIAS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2CC20-92B7-9CDD-938B-6E5EBEB9F608}"/>
              </a:ext>
            </a:extLst>
          </p:cNvPr>
          <p:cNvSpPr txBox="1"/>
          <p:nvPr/>
        </p:nvSpPr>
        <p:spPr>
          <a:xfrm>
            <a:off x="4421602" y="1519491"/>
            <a:ext cx="334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Alta de incidencias </a:t>
            </a:r>
            <a:r>
              <a:rPr kumimoji="0" lang="es-ES_tradnl" sz="1800" b="1" i="0" u="none" strike="noStrike" kern="16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Acredit</a:t>
            </a:r>
            <a:r>
              <a:rPr kumimoji="0" lang="es-ES_tradnl" sz="1800" b="1" i="0" u="none" strike="noStrike" kern="1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@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952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c93e8fe-bb45-447d-9fbd-08f2d4d61ed3}" enabled="1" method="Standard" siteId="{a22f907a-53a6-449f-b082-22c03676d7f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753</Words>
  <Application>Microsoft Office PowerPoint</Application>
  <PresentationFormat>Panorámica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Segoe UI</vt:lpstr>
      <vt:lpstr>Segoe UI Black</vt:lpstr>
      <vt:lpstr>Segoe UI Light</vt:lpstr>
      <vt:lpstr>Segoe UI Semibold</vt:lpstr>
      <vt:lpstr>Segoe UI Semilight</vt:lpstr>
      <vt:lpstr>Symbol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MARTINEZ MARTOS, CARMEN</dc:creator>
  <cp:lastModifiedBy>MARTINEZ MARTOS, CARMEN</cp:lastModifiedBy>
  <cp:revision>17</cp:revision>
  <dcterms:created xsi:type="dcterms:W3CDTF">2023-05-29T12:04:05Z</dcterms:created>
  <dcterms:modified xsi:type="dcterms:W3CDTF">2023-09-04T11:23:26Z</dcterms:modified>
</cp:coreProperties>
</file>